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2" r:id="rId2"/>
    <p:sldId id="258" r:id="rId3"/>
    <p:sldId id="259" r:id="rId4"/>
    <p:sldId id="260" r:id="rId5"/>
    <p:sldId id="292" r:id="rId6"/>
    <p:sldId id="298" r:id="rId7"/>
    <p:sldId id="293" r:id="rId8"/>
    <p:sldId id="294" r:id="rId9"/>
    <p:sldId id="295" r:id="rId10"/>
    <p:sldId id="296" r:id="rId11"/>
    <p:sldId id="297" r:id="rId12"/>
    <p:sldId id="29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301" r:id="rId25"/>
    <p:sldId id="30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4411D-D004-4741-9980-F66AC240E852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64E68-A8A8-472D-862D-A1B162226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67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3AA9B-C634-41D4-B440-B2DD2D7AE040}" type="slidenum">
              <a:rPr lang="en-US"/>
              <a:pPr/>
              <a:t>34</a:t>
            </a:fld>
            <a:endParaRPr lang="en-US"/>
          </a:p>
        </p:txBody>
      </p:sp>
      <p:sp>
        <p:nvSpPr>
          <p:cNvPr id="3840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00F3720-07E3-4AED-8D39-49F0F13D4A62}" type="slidenum">
              <a:rPr lang="en-US" sz="1200"/>
              <a:pPr algn="r"/>
              <a:t>34</a:t>
            </a:fld>
            <a:endParaRPr lang="en-US" sz="1200"/>
          </a:p>
        </p:txBody>
      </p:sp>
      <p:sp>
        <p:nvSpPr>
          <p:cNvPr id="384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03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6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6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7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2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67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1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7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424C-A3E5-4A00-B057-CD8B0CF6BC96}" type="datetimeFigureOut">
              <a:rPr lang="en-GB" smtClean="0"/>
              <a:t>27/09/2011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6D29-08A3-4C1B-AD50-E5AF74871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0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What makes for a successful merger?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6944816" cy="18002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Peter Scott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Peter Scott consulting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hlinkClick r:id="rId2"/>
              </a:rPr>
              <a:t>www.peterscottconsult.co.uk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6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Arial" pitchFamily="34" charset="0"/>
              </a:rPr>
              <a:t>Resource </a:t>
            </a:r>
            <a:r>
              <a:rPr lang="en-GB" sz="2400" b="1" dirty="0">
                <a:latin typeface="Arial" pitchFamily="34" charset="0"/>
              </a:rPr>
              <a:t>to enable the new firm to…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Build the quality management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which will be required to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successfully compete in the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future</a:t>
            </a:r>
            <a:r>
              <a:rPr lang="en-GB" sz="2400" b="1" dirty="0">
                <a:latin typeface="Arial" pitchFamily="34" charset="0"/>
              </a:rPr>
              <a:t> </a:t>
            </a:r>
            <a:endParaRPr lang="en-US" sz="2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Arial" pitchFamily="34" charset="0"/>
              </a:rPr>
              <a:t>Resource </a:t>
            </a:r>
            <a:r>
              <a:rPr lang="en-GB" sz="2400" b="1" dirty="0">
                <a:latin typeface="Arial" pitchFamily="34" charset="0"/>
              </a:rPr>
              <a:t>to enable the new firm to…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Provide the necessary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infrastructure to underpin the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effective provision of high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quality professional services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demanded by clients</a:t>
            </a:r>
            <a:r>
              <a:rPr lang="en-GB" sz="2400" b="1" dirty="0">
                <a:latin typeface="Arial" pitchFamily="34" charset="0"/>
              </a:rPr>
              <a:t>  </a:t>
            </a:r>
            <a:endParaRPr lang="en-US" sz="2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221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147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614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Verdana" pitchFamily="34" charset="0"/>
              </a:rPr>
              <a:t>Developing the </a:t>
            </a:r>
            <a:r>
              <a:rPr lang="en-GB" sz="2400" dirty="0">
                <a:latin typeface="Verdana" pitchFamily="34" charset="0"/>
              </a:rPr>
              <a:t>vision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614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latin typeface="Verdana" pitchFamily="34" charset="0"/>
              </a:rPr>
              <a:t>Before</a:t>
            </a:r>
            <a:r>
              <a:rPr lang="en-GB" sz="2000" dirty="0">
                <a:latin typeface="Verdana" pitchFamily="34" charset="0"/>
              </a:rPr>
              <a:t> you approach your </a:t>
            </a:r>
            <a:r>
              <a:rPr lang="en-GB" sz="2000" dirty="0" smtClean="0">
                <a:latin typeface="Verdana" pitchFamily="34" charset="0"/>
              </a:rPr>
              <a:t>target</a:t>
            </a:r>
          </a:p>
          <a:p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Look beyond what each firm now represents and consider what the two firms </a:t>
            </a:r>
            <a:r>
              <a:rPr lang="en-GB" sz="2000" b="1" dirty="0">
                <a:latin typeface="Verdana" pitchFamily="34" charset="0"/>
              </a:rPr>
              <a:t>together </a:t>
            </a:r>
            <a:r>
              <a:rPr lang="en-GB" sz="2000" dirty="0">
                <a:latin typeface="Verdana" pitchFamily="34" charset="0"/>
              </a:rPr>
              <a:t>could </a:t>
            </a:r>
            <a:r>
              <a:rPr lang="en-GB" sz="2000" dirty="0" smtClean="0">
                <a:latin typeface="Verdana" pitchFamily="34" charset="0"/>
              </a:rPr>
              <a:t>build</a:t>
            </a:r>
          </a:p>
          <a:p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To excite and enthuse both sets of </a:t>
            </a:r>
            <a:r>
              <a:rPr lang="en-GB" sz="2000" dirty="0" smtClean="0">
                <a:latin typeface="Verdana" pitchFamily="34" charset="0"/>
              </a:rPr>
              <a:t>partners</a:t>
            </a:r>
          </a:p>
          <a:p>
            <a:pPr marL="0" indent="0">
              <a:buNone/>
            </a:pPr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The leaders of both firms need to be ‘ad idem’ on the vision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1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24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624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Ensure CULTURES are compatible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625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latin typeface="Verdana" pitchFamily="34" charset="0"/>
              </a:rPr>
              <a:t>Compatible – not necessarily the same – the laws of magnetism!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2000" i="1" dirty="0">
                <a:latin typeface="Verdana" pitchFamily="34" charset="0"/>
              </a:rPr>
              <a:t>Are we like them?</a:t>
            </a:r>
          </a:p>
          <a:p>
            <a:pPr>
              <a:lnSpc>
                <a:spcPct val="90000"/>
              </a:lnSpc>
            </a:pPr>
            <a:r>
              <a:rPr lang="en-GB" sz="2000" i="1" dirty="0">
                <a:latin typeface="Verdana" pitchFamily="34" charset="0"/>
              </a:rPr>
              <a:t>Do we have the same work ethos?</a:t>
            </a:r>
          </a:p>
          <a:p>
            <a:pPr>
              <a:lnSpc>
                <a:spcPct val="90000"/>
              </a:lnSpc>
            </a:pPr>
            <a:r>
              <a:rPr lang="en-GB" sz="2000" i="1" dirty="0">
                <a:latin typeface="Verdana" pitchFamily="34" charset="0"/>
              </a:rPr>
              <a:t>Can we see ourselves working well together?</a:t>
            </a:r>
          </a:p>
          <a:p>
            <a:pPr>
              <a:lnSpc>
                <a:spcPct val="90000"/>
              </a:lnSpc>
            </a:pPr>
            <a:r>
              <a:rPr lang="en-GB" sz="2000" i="1" dirty="0">
                <a:latin typeface="Verdana" pitchFamily="34" charset="0"/>
              </a:rPr>
              <a:t>Do we like them?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If not – walk away 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759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352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635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>
                <a:latin typeface="Verdana" pitchFamily="34" charset="0"/>
              </a:rPr>
              <a:t>Develop a strong business case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635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Verdana" pitchFamily="34" charset="0"/>
              </a:rPr>
              <a:t>Merger is not a strategy – it is a means to an </a:t>
            </a:r>
            <a:r>
              <a:rPr lang="en-GB" sz="2000" dirty="0" smtClean="0">
                <a:latin typeface="Verdana" pitchFamily="34" charset="0"/>
              </a:rPr>
              <a:t>end</a:t>
            </a:r>
          </a:p>
          <a:p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Develop a tested business case</a:t>
            </a:r>
          </a:p>
          <a:p>
            <a:pPr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   - will it be good for clients?</a:t>
            </a:r>
          </a:p>
          <a:p>
            <a:pPr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   - will it have </a:t>
            </a:r>
            <a:r>
              <a:rPr lang="en-GB" sz="2000" dirty="0">
                <a:solidFill>
                  <a:srgbClr val="FF0000"/>
                </a:solidFill>
                <a:latin typeface="Verdana" pitchFamily="34" charset="0"/>
              </a:rPr>
              <a:t>the ‘wow’ factor</a:t>
            </a:r>
            <a:r>
              <a:rPr lang="en-GB" sz="2000" dirty="0" smtClean="0">
                <a:latin typeface="Verdana" pitchFamily="34" charset="0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Will merger help you win more and better quality work from existing clients and new work from potential clients, that neither legacy firm could hope to win individually? 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15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4546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645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>
                <a:latin typeface="Verdana" pitchFamily="34" charset="0"/>
              </a:rPr>
              <a:t>Develop a strong financial case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645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1800" dirty="0">
                <a:latin typeface="Verdana" pitchFamily="34" charset="0"/>
              </a:rPr>
              <a:t>A merger </a:t>
            </a:r>
          </a:p>
          <a:p>
            <a:pPr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- with a strong business case</a:t>
            </a:r>
          </a:p>
          <a:p>
            <a:pPr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- if well implemented</a:t>
            </a:r>
          </a:p>
          <a:p>
            <a:pPr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- should achieve greater </a:t>
            </a:r>
            <a:r>
              <a:rPr lang="en-GB" sz="1800" dirty="0" smtClean="0">
                <a:latin typeface="Verdana" pitchFamily="34" charset="0"/>
              </a:rPr>
              <a:t>profitability</a:t>
            </a:r>
          </a:p>
          <a:p>
            <a:pPr>
              <a:buFont typeface="Wingdings" pitchFamily="2" charset="2"/>
              <a:buNone/>
            </a:pPr>
            <a:endParaRPr lang="en-GB" sz="1800" dirty="0">
              <a:latin typeface="Verdana" pitchFamily="34" charset="0"/>
            </a:endParaRPr>
          </a:p>
          <a:p>
            <a:r>
              <a:rPr lang="en-GB" sz="1800" dirty="0">
                <a:latin typeface="Verdana" pitchFamily="34" charset="0"/>
              </a:rPr>
              <a:t>But – inevitable disruption of merger will mean even greater financial management is </a:t>
            </a:r>
            <a:r>
              <a:rPr lang="en-GB" sz="1800" dirty="0" smtClean="0">
                <a:latin typeface="Verdana" pitchFamily="34" charset="0"/>
              </a:rPr>
              <a:t>required</a:t>
            </a:r>
          </a:p>
          <a:p>
            <a:pPr marL="0" indent="0">
              <a:buNone/>
            </a:pPr>
            <a:endParaRPr lang="en-GB" sz="1800" dirty="0">
              <a:latin typeface="Verdana" pitchFamily="34" charset="0"/>
            </a:endParaRPr>
          </a:p>
          <a:p>
            <a:r>
              <a:rPr lang="en-GB" sz="1800" dirty="0">
                <a:latin typeface="Verdana" pitchFamily="34" charset="0"/>
              </a:rPr>
              <a:t>Carry out a financial evaluation covering first [2] years based on realistic and prudent assumptions  </a:t>
            </a:r>
          </a:p>
          <a:p>
            <a:endParaRPr lang="en-GB" sz="24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>
                <a:solidFill>
                  <a:srgbClr val="FF0000"/>
                </a:solidFill>
                <a:latin typeface="Verdana" pitchFamily="34" charset="0"/>
              </a:rPr>
              <a:t>NB – do not believe your own hype!</a:t>
            </a:r>
            <a:endParaRPr lang="en-US" sz="24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71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5570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6557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57338"/>
            <a:ext cx="7772400" cy="1871662"/>
          </a:xfrm>
        </p:spPr>
        <p:txBody>
          <a:bodyPr/>
          <a:lstStyle/>
          <a:p>
            <a:pPr algn="l"/>
            <a:r>
              <a:rPr lang="en-GB" sz="3200" dirty="0">
                <a:latin typeface="Verdana" pitchFamily="34" charset="0"/>
              </a:rPr>
              <a:t>Dealing with potential ‘deal breakers’</a:t>
            </a:r>
            <a:endParaRPr lang="en-US" sz="3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1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659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665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Potential ‘deal breakers’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665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Verdana" pitchFamily="34" charset="0"/>
              </a:rPr>
              <a:t>Partners</a:t>
            </a:r>
          </a:p>
          <a:p>
            <a:r>
              <a:rPr lang="en-GB" sz="2000" dirty="0">
                <a:latin typeface="Verdana" pitchFamily="34" charset="0"/>
              </a:rPr>
              <a:t>Name </a:t>
            </a:r>
          </a:p>
          <a:p>
            <a:r>
              <a:rPr lang="en-GB" sz="2000" dirty="0">
                <a:latin typeface="Verdana" pitchFamily="34" charset="0"/>
              </a:rPr>
              <a:t>Goodwill </a:t>
            </a:r>
            <a:endParaRPr lang="en-GB" sz="2000" dirty="0" smtClean="0">
              <a:latin typeface="Verdana" pitchFamily="34" charset="0"/>
            </a:endParaRPr>
          </a:p>
          <a:p>
            <a:r>
              <a:rPr lang="en-GB" sz="2000" dirty="0" smtClean="0">
                <a:latin typeface="Verdana" pitchFamily="34" charset="0"/>
              </a:rPr>
              <a:t>Financial performance</a:t>
            </a:r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Profit sharing</a:t>
            </a:r>
          </a:p>
          <a:p>
            <a:r>
              <a:rPr lang="en-GB" sz="2000" dirty="0">
                <a:latin typeface="Verdana" pitchFamily="34" charset="0"/>
              </a:rPr>
              <a:t>Management </a:t>
            </a:r>
            <a:r>
              <a:rPr lang="en-GB" sz="2000" dirty="0" smtClean="0">
                <a:latin typeface="Verdana" pitchFamily="34" charset="0"/>
              </a:rPr>
              <a:t>positions</a:t>
            </a:r>
          </a:p>
          <a:p>
            <a:r>
              <a:rPr lang="en-GB" sz="2000" dirty="0" smtClean="0">
                <a:latin typeface="Verdana" pitchFamily="34" charset="0"/>
              </a:rPr>
              <a:t>Successor practice rules</a:t>
            </a:r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Others?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87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761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676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Partners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676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How many of your equity partners are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you going to bring into the merged firm?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79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864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/>
              <a:t>Partners</a:t>
            </a:r>
          </a:p>
        </p:txBody>
      </p:sp>
      <p:sp>
        <p:nvSpPr>
          <p:cNvPr id="368643" name="Content Placeholder 2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800" dirty="0"/>
              <a:t>Managing the </a:t>
            </a:r>
          </a:p>
          <a:p>
            <a:pPr>
              <a:buFont typeface="Wingdings" pitchFamily="2" charset="2"/>
              <a:buNone/>
            </a:pPr>
            <a:r>
              <a:rPr lang="en-GB" sz="2800" dirty="0"/>
              <a:t>   - insecurities</a:t>
            </a:r>
          </a:p>
          <a:p>
            <a:pPr>
              <a:buFont typeface="Wingdings" pitchFamily="2" charset="2"/>
              <a:buNone/>
            </a:pPr>
            <a:r>
              <a:rPr lang="en-GB" sz="2800" dirty="0"/>
              <a:t>   - ambitions</a:t>
            </a:r>
          </a:p>
          <a:p>
            <a:pPr>
              <a:buFont typeface="Wingdings" pitchFamily="2" charset="2"/>
              <a:buNone/>
            </a:pPr>
            <a:endParaRPr lang="en-GB" sz="2800" dirty="0"/>
          </a:p>
          <a:p>
            <a:pPr>
              <a:buFont typeface="Wingdings" pitchFamily="2" charset="2"/>
              <a:buNone/>
            </a:pPr>
            <a:r>
              <a:rPr lang="en-GB" sz="2800" dirty="0"/>
              <a:t>of partners</a:t>
            </a:r>
          </a:p>
        </p:txBody>
      </p:sp>
      <p:sp>
        <p:nvSpPr>
          <p:cNvPr id="368644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329663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56354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/>
              <a:t>Putting mergers into context</a:t>
            </a:r>
          </a:p>
        </p:txBody>
      </p:sp>
      <p:sp>
        <p:nvSpPr>
          <p:cNvPr id="356355" name="Content Placeholder 2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000" dirty="0"/>
              <a:t>The economy</a:t>
            </a:r>
          </a:p>
          <a:p>
            <a:r>
              <a:rPr lang="en-GB" sz="2000" dirty="0"/>
              <a:t>Legal Services Act implications</a:t>
            </a:r>
          </a:p>
          <a:p>
            <a:r>
              <a:rPr lang="en-GB" sz="2000" dirty="0"/>
              <a:t>Client needs are changing</a:t>
            </a:r>
          </a:p>
          <a:p>
            <a:r>
              <a:rPr lang="en-GB" sz="2000" dirty="0"/>
              <a:t>Greater regulation and compliance</a:t>
            </a:r>
          </a:p>
          <a:p>
            <a:r>
              <a:rPr lang="en-GB" sz="2000" dirty="0"/>
              <a:t>PI insurers’ attitudes</a:t>
            </a:r>
          </a:p>
          <a:p>
            <a:r>
              <a:rPr lang="en-GB" sz="2000" dirty="0"/>
              <a:t>Technology </a:t>
            </a:r>
          </a:p>
          <a:p>
            <a:r>
              <a:rPr lang="en-GB" sz="2000" dirty="0"/>
              <a:t>Globalisation</a:t>
            </a:r>
          </a:p>
          <a:p>
            <a:r>
              <a:rPr lang="en-GB" sz="2000" dirty="0"/>
              <a:t>A need to become more competitive</a:t>
            </a:r>
          </a:p>
          <a:p>
            <a:r>
              <a:rPr lang="en-GB" sz="2000" b="1" dirty="0"/>
              <a:t>A greater need for resource </a:t>
            </a:r>
          </a:p>
          <a:p>
            <a:endParaRPr lang="en-GB" dirty="0"/>
          </a:p>
        </p:txBody>
      </p:sp>
      <p:sp>
        <p:nvSpPr>
          <p:cNvPr id="356356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 dirty="0">
                <a:latin typeface="Tahoma" pitchFamily="34" charset="0"/>
              </a:rPr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3579398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69666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696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>
                <a:latin typeface="Verdana" pitchFamily="34" charset="0"/>
              </a:rPr>
              <a:t>Name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3696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The goodwill of your firm is likely to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reside in the abilities and reputation of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your partners as a group, rather than in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your firm’s name. 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47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069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06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GB" sz="3200" dirty="0">
                <a:latin typeface="Verdana" pitchFamily="34" charset="0"/>
              </a:rPr>
              <a:t>Goodwill</a:t>
            </a:r>
            <a:r>
              <a:rPr lang="en-GB" sz="3600" dirty="0">
                <a:latin typeface="Verdana" pitchFamily="34" charset="0"/>
              </a:rPr>
              <a:t> </a:t>
            </a:r>
            <a:endParaRPr lang="en-US" sz="3600" dirty="0">
              <a:latin typeface="Verdana" pitchFamily="34" charset="0"/>
            </a:endParaRPr>
          </a:p>
        </p:txBody>
      </p:sp>
      <p:sp>
        <p:nvSpPr>
          <p:cNvPr id="3706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800" dirty="0"/>
              <a:t>Someone will most likely have to bear the</a:t>
            </a:r>
          </a:p>
          <a:p>
            <a:pPr>
              <a:buFont typeface="Wingdings" pitchFamily="2" charset="2"/>
              <a:buNone/>
            </a:pPr>
            <a:r>
              <a:rPr lang="en-GB" sz="2800" dirty="0"/>
              <a:t>pain of writing off goodwill as the price of </a:t>
            </a:r>
          </a:p>
          <a:p>
            <a:pPr>
              <a:buFont typeface="Wingdings" pitchFamily="2" charset="2"/>
              <a:buNone/>
            </a:pPr>
            <a:r>
              <a:rPr lang="en-GB" sz="2800" dirty="0"/>
              <a:t>achieving the merger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6420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171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17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>
                <a:latin typeface="Verdana" pitchFamily="34" charset="0"/>
              </a:rPr>
              <a:t>Profit sharing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3717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Verdana" pitchFamily="34" charset="0"/>
              </a:rPr>
              <a:t>An opportunity to make a new start</a:t>
            </a:r>
          </a:p>
          <a:p>
            <a:r>
              <a:rPr lang="en-GB" sz="2400" dirty="0">
                <a:latin typeface="Verdana" pitchFamily="34" charset="0"/>
              </a:rPr>
              <a:t>Can reflect different ‘cultures’</a:t>
            </a:r>
          </a:p>
          <a:p>
            <a:r>
              <a:rPr lang="en-GB" sz="2400" dirty="0">
                <a:latin typeface="Verdana" pitchFamily="34" charset="0"/>
              </a:rPr>
              <a:t>May need a transition to a different system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35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273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27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>
                <a:latin typeface="Verdana" pitchFamily="34" charset="0"/>
              </a:rPr>
              <a:t>Management positions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3727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Verdana" pitchFamily="34" charset="0"/>
              </a:rPr>
              <a:t>Managing the ambitions of partners</a:t>
            </a:r>
          </a:p>
          <a:p>
            <a:r>
              <a:rPr lang="en-GB" sz="2400" dirty="0">
                <a:latin typeface="Verdana" pitchFamily="34" charset="0"/>
              </a:rPr>
              <a:t>The leaders of each need to be ‘ad idem’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3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Do your due diligence!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38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809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/>
              <a:t>A merger flowchart</a:t>
            </a:r>
          </a:p>
        </p:txBody>
      </p:sp>
      <p:graphicFrame>
        <p:nvGraphicFramePr>
          <p:cNvPr id="380931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790683"/>
              </p:ext>
            </p:extLst>
          </p:nvPr>
        </p:nvGraphicFramePr>
        <p:xfrm>
          <a:off x="1403648" y="1772816"/>
          <a:ext cx="58102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Bitmap Image" r:id="rId3" imgW="7276190" imgH="5152381" progId="Paint.Picture">
                  <p:embed/>
                </p:oleObj>
              </mc:Choice>
              <mc:Fallback>
                <p:oleObj name="Bitmap Image" r:id="rId3" imgW="7276190" imgH="5152381" progId="Paint.Picture">
                  <p:embed/>
                  <p:pic>
                    <p:nvPicPr>
                      <p:cNvPr id="0" name=""/>
                      <p:cNvPicPr>
                        <a:picLocks noGrp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772816"/>
                        <a:ext cx="581025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32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80933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827088" y="19161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endParaRPr lang="en-US" sz="3200"/>
          </a:p>
        </p:txBody>
      </p:sp>
      <p:sp>
        <p:nvSpPr>
          <p:cNvPr id="380934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827088" y="19161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endParaRPr lang="en-US" sz="3200"/>
          </a:p>
        </p:txBody>
      </p:sp>
      <p:sp>
        <p:nvSpPr>
          <p:cNvPr id="380935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827088" y="19161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36882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3762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37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700213"/>
            <a:ext cx="7772400" cy="1657350"/>
          </a:xfrm>
        </p:spPr>
        <p:txBody>
          <a:bodyPr/>
          <a:lstStyle/>
          <a:p>
            <a:pPr algn="l"/>
            <a:r>
              <a:rPr lang="en-GB" sz="3600" dirty="0" smtClean="0">
                <a:latin typeface="Verdana" pitchFamily="34" charset="0"/>
              </a:rPr>
              <a:t>The merger process does not end on signing the agreement  </a:t>
            </a:r>
            <a:endParaRPr lang="en-US" sz="36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80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4786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47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Management and implementation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747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Verdana" pitchFamily="34" charset="0"/>
              </a:rPr>
              <a:t>The hard work begins once the merger agreement is signed</a:t>
            </a:r>
            <a:r>
              <a:rPr lang="en-GB" sz="2400" dirty="0" smtClean="0">
                <a:latin typeface="Verdana" pitchFamily="34" charset="0"/>
              </a:rPr>
              <a:t>!</a:t>
            </a:r>
          </a:p>
          <a:p>
            <a:pPr marL="0" indent="0">
              <a:buNone/>
            </a:pPr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Management and implementation are key to success  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16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581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58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Management and implementation 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758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Do we have a MANAGEMENT TEAM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capable of successfully taking forward our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new firm to achieve our vision? </a:t>
            </a:r>
          </a:p>
          <a:p>
            <a:pPr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b="1" dirty="0">
                <a:latin typeface="Verdana" pitchFamily="34" charset="0"/>
              </a:rPr>
              <a:t>Do we have the required skills?</a:t>
            </a:r>
          </a:p>
          <a:p>
            <a:pPr>
              <a:buFont typeface="Wingdings" pitchFamily="2" charset="2"/>
              <a:buNone/>
            </a:pPr>
            <a:r>
              <a:rPr lang="en-GB" sz="2400" b="1" dirty="0">
                <a:latin typeface="Verdana" pitchFamily="34" charset="0"/>
              </a:rPr>
              <a:t>Do we have the leadership required? </a:t>
            </a:r>
            <a:endParaRPr lang="en-US" sz="2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72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683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68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Management and implementation 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768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Assemble the best possible TEAMS to manage integration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of the two firms and longer term management: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- to manage groups / offices / projects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- to manage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      - </a:t>
            </a:r>
            <a:r>
              <a:rPr lang="en-GB" sz="1800" dirty="0" smtClean="0">
                <a:latin typeface="Verdana" pitchFamily="34" charset="0"/>
              </a:rPr>
              <a:t>finance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>
                <a:latin typeface="Verdana" pitchFamily="34" charset="0"/>
              </a:rPr>
              <a:t>         - risk and compliance  </a:t>
            </a:r>
            <a:endParaRPr lang="en-GB" sz="1800" dirty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      - HR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      - marketing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      - IT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      - facilities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        - other functions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7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5737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573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latin typeface="Verdana" pitchFamily="34" charset="0"/>
              </a:rPr>
              <a:t>The essentials to success</a:t>
            </a:r>
            <a:endParaRPr lang="en-US" sz="3600" dirty="0">
              <a:latin typeface="Verdana" pitchFamily="34" charset="0"/>
            </a:endParaRPr>
          </a:p>
        </p:txBody>
      </p:sp>
      <p:sp>
        <p:nvSpPr>
          <p:cNvPr id="3573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latin typeface="Verdana" pitchFamily="34" charset="0"/>
            </a:endParaRPr>
          </a:p>
          <a:p>
            <a:r>
              <a:rPr lang="en-GB" sz="2400" dirty="0" smtClean="0">
                <a:latin typeface="Verdana" pitchFamily="34" charset="0"/>
              </a:rPr>
              <a:t>Planning </a:t>
            </a:r>
            <a:r>
              <a:rPr lang="en-GB" sz="2400" dirty="0">
                <a:latin typeface="Verdana" pitchFamily="34" charset="0"/>
              </a:rPr>
              <a:t>and negotiating mergers</a:t>
            </a:r>
          </a:p>
          <a:p>
            <a:r>
              <a:rPr lang="en-GB" sz="2400" dirty="0">
                <a:latin typeface="Verdana" pitchFamily="34" charset="0"/>
              </a:rPr>
              <a:t>Dealing with potential deal breakers</a:t>
            </a:r>
          </a:p>
          <a:p>
            <a:r>
              <a:rPr lang="en-GB" sz="2400" dirty="0">
                <a:latin typeface="Verdana" pitchFamily="34" charset="0"/>
              </a:rPr>
              <a:t>Financial considerations</a:t>
            </a:r>
          </a:p>
          <a:p>
            <a:r>
              <a:rPr lang="en-GB" sz="2400" dirty="0">
                <a:latin typeface="Verdana" pitchFamily="34" charset="0"/>
              </a:rPr>
              <a:t>Management and implementation issues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615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785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78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Verdana" pitchFamily="34" charset="0"/>
              </a:rPr>
              <a:t>Management and implementation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778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b="1" dirty="0">
                <a:latin typeface="Verdana" pitchFamily="34" charset="0"/>
              </a:rPr>
              <a:t>Learning from each other</a:t>
            </a:r>
            <a:r>
              <a:rPr lang="en-GB" sz="2400" dirty="0">
                <a:latin typeface="Verdana" pitchFamily="34" charset="0"/>
              </a:rPr>
              <a:t> </a:t>
            </a:r>
            <a:endParaRPr lang="en-GB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How can we incorporate the best of our respective firms into the new firm</a:t>
            </a:r>
            <a:r>
              <a:rPr lang="en-GB" sz="2400" dirty="0" smtClean="0">
                <a:latin typeface="Verdana" pitchFamily="34" charset="0"/>
              </a:rPr>
              <a:t>?</a:t>
            </a:r>
          </a:p>
          <a:p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How are we going to manage performance in the new firm</a:t>
            </a:r>
            <a:r>
              <a:rPr lang="en-GB" sz="2400" dirty="0" smtClean="0">
                <a:latin typeface="Verdana" pitchFamily="34" charset="0"/>
              </a:rPr>
              <a:t>?</a:t>
            </a:r>
          </a:p>
          <a:p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How are we going to change things?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46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888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1752600"/>
            <a:ext cx="77724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The merger process needs to be managed</a:t>
            </a:r>
          </a:p>
        </p:txBody>
      </p:sp>
      <p:sp>
        <p:nvSpPr>
          <p:cNvPr id="378883" name="Subtitle 2" descr="Rectangle: Click to edit Master text styles&#10;Second level&#10;Third level&#10;Fourth level&#10;Fifth level"/>
          <p:cNvSpPr>
            <a:spLocks noGrp="1"/>
          </p:cNvSpPr>
          <p:nvPr>
            <p:ph type="subTitle" idx="4294967295"/>
          </p:nvPr>
        </p:nvSpPr>
        <p:spPr>
          <a:xfrm>
            <a:off x="990600" y="5013176"/>
            <a:ext cx="6400800" cy="49362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78884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sz="1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171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79906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799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Communicate, communicate, communicate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799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Verdana" pitchFamily="34" charset="0"/>
              </a:rPr>
              <a:t>Internally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  </a:t>
            </a:r>
            <a:r>
              <a:rPr lang="en-GB" sz="2400" i="1" dirty="0">
                <a:latin typeface="Verdana" pitchFamily="34" charset="0"/>
              </a:rPr>
              <a:t>- What will it mean for me</a:t>
            </a:r>
            <a:r>
              <a:rPr lang="en-GB" sz="2400" i="1" dirty="0" smtClean="0">
                <a:latin typeface="Verdana" pitchFamily="34" charset="0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GB" sz="2400" i="1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Externally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  </a:t>
            </a:r>
            <a:r>
              <a:rPr lang="en-GB" sz="2400" i="1" dirty="0">
                <a:latin typeface="Verdana" pitchFamily="34" charset="0"/>
              </a:rPr>
              <a:t>- Will the market place give our merger the thumbs up? </a:t>
            </a:r>
          </a:p>
          <a:p>
            <a:pPr>
              <a:buFont typeface="Wingdings" pitchFamily="2" charset="2"/>
              <a:buNone/>
            </a:pPr>
            <a:endParaRPr lang="en-GB" sz="2400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Ideally, use external professional advice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6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8195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88913"/>
            <a:ext cx="7772400" cy="7143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381955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628775"/>
            <a:ext cx="6400800" cy="343376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Mergers can deliver their promises – if those involved never lose sight of the real objective – to build a more competitive and profitable firm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0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8297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82979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609600" y="234950"/>
            <a:ext cx="7772400" cy="69850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3829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3600" dirty="0">
                <a:latin typeface="Verdana" pitchFamily="34" charset="0"/>
              </a:rPr>
              <a:t>Any questions?</a:t>
            </a:r>
            <a:endParaRPr lang="en-US" sz="36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35840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400">
                <a:latin typeface="Tahoma" pitchFamily="34" charset="0"/>
              </a:rPr>
              <a:t>PETER SCOTT CONSULTING</a:t>
            </a:r>
          </a:p>
        </p:txBody>
      </p:sp>
      <p:sp>
        <p:nvSpPr>
          <p:cNvPr id="3584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276872"/>
            <a:ext cx="7772400" cy="2016224"/>
          </a:xfrm>
        </p:spPr>
        <p:txBody>
          <a:bodyPr>
            <a:normAutofit/>
          </a:bodyPr>
          <a:lstStyle/>
          <a:p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 </a:t>
            </a:r>
            <a:r>
              <a:rPr lang="en-GB" dirty="0"/>
              <a:t>Why merge?</a:t>
            </a:r>
            <a:r>
              <a:rPr lang="en-GB" sz="4000" dirty="0"/>
              <a:t> </a:t>
            </a:r>
            <a:br>
              <a:rPr lang="en-GB" sz="4000" dirty="0"/>
            </a:br>
            <a:endParaRPr lang="en-US" sz="4000" dirty="0"/>
          </a:p>
        </p:txBody>
      </p:sp>
      <p:sp>
        <p:nvSpPr>
          <p:cNvPr id="3584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5949950"/>
            <a:ext cx="7772400" cy="698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755650" y="692150"/>
            <a:ext cx="7920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 dirty="0"/>
              <a:t>Planning and negotiating mergers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129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Verdana" pitchFamily="34" charset="0"/>
              </a:rPr>
              <a:t>Merge for </a:t>
            </a:r>
            <a:r>
              <a:rPr lang="en-GB" sz="3200" dirty="0">
                <a:latin typeface="Verdana" pitchFamily="34" charset="0"/>
              </a:rPr>
              <a:t>the right reasons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>
                <a:latin typeface="Verdana" pitchFamily="34" charset="0"/>
              </a:rPr>
              <a:t>consolidation </a:t>
            </a:r>
            <a:r>
              <a:rPr lang="en-GB" sz="1800" dirty="0">
                <a:latin typeface="Verdana" pitchFamily="34" charset="0"/>
              </a:rPr>
              <a:t>is not a strategy – it is a means to an end – to gain competitive advantage</a:t>
            </a:r>
          </a:p>
          <a:p>
            <a:r>
              <a:rPr lang="en-GB" sz="1800" dirty="0" smtClean="0">
                <a:latin typeface="Verdana" pitchFamily="34" charset="0"/>
              </a:rPr>
              <a:t>consolidation </a:t>
            </a:r>
            <a:r>
              <a:rPr lang="en-GB" sz="1800" dirty="0">
                <a:latin typeface="Verdana" pitchFamily="34" charset="0"/>
              </a:rPr>
              <a:t>can help build RESOURCE – to enable a firm to provide its clients with what they want </a:t>
            </a:r>
          </a:p>
          <a:p>
            <a:r>
              <a:rPr lang="en-GB" sz="1800" dirty="0">
                <a:latin typeface="Verdana" pitchFamily="34" charset="0"/>
              </a:rPr>
              <a:t>Firms need to ask themselves: </a:t>
            </a:r>
          </a:p>
          <a:p>
            <a:pPr>
              <a:buFont typeface="Wingdings" pitchFamily="2" charset="2"/>
              <a:buNone/>
            </a:pPr>
            <a:endParaRPr lang="en-GB" sz="2000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 b="1" i="1" dirty="0">
                <a:latin typeface="Verdana" pitchFamily="34" charset="0"/>
              </a:rPr>
              <a:t>“Will we be able to achieve our objectives on our </a:t>
            </a:r>
          </a:p>
          <a:p>
            <a:pPr>
              <a:buFont typeface="Wingdings" pitchFamily="2" charset="2"/>
              <a:buNone/>
            </a:pPr>
            <a:r>
              <a:rPr lang="en-GB" sz="2000" b="1" i="1" dirty="0">
                <a:latin typeface="Verdana" pitchFamily="34" charset="0"/>
              </a:rPr>
              <a:t>own”</a:t>
            </a:r>
          </a:p>
          <a:p>
            <a:pPr>
              <a:buFont typeface="Wingdings" pitchFamily="2" charset="2"/>
              <a:buNone/>
            </a:pPr>
            <a:endParaRPr lang="en-GB" sz="2000" b="1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If not, then </a:t>
            </a:r>
            <a:r>
              <a:rPr lang="en-GB" sz="1800" dirty="0" smtClean="0">
                <a:latin typeface="Verdana" pitchFamily="34" charset="0"/>
              </a:rPr>
              <a:t>consolidation </a:t>
            </a:r>
            <a:r>
              <a:rPr lang="en-GB" sz="1800" dirty="0">
                <a:latin typeface="Verdana" pitchFamily="34" charset="0"/>
              </a:rPr>
              <a:t>may need to be considered </a:t>
            </a:r>
            <a:r>
              <a:rPr lang="en-GB" sz="1800" i="1" dirty="0">
                <a:latin typeface="Verdana" pitchFamily="34" charset="0"/>
              </a:rPr>
              <a:t> </a:t>
            </a:r>
          </a:p>
          <a:p>
            <a:endParaRPr lang="en-GB" sz="2400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2800" dirty="0">
              <a:latin typeface="Verdana" pitchFamily="34" charset="0"/>
            </a:endParaRPr>
          </a:p>
          <a:p>
            <a:endParaRPr lang="en-GB" sz="2800" dirty="0">
              <a:latin typeface="Verdana" pitchFamily="34" charset="0"/>
            </a:endParaRPr>
          </a:p>
          <a:p>
            <a:endParaRPr 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0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latin typeface="Arial" pitchFamily="34" charset="0"/>
              </a:rPr>
              <a:t>A Vision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To build a </a:t>
            </a:r>
            <a:r>
              <a:rPr lang="en-GB" sz="2400" dirty="0" smtClean="0">
                <a:latin typeface="Arial" pitchFamily="34" charset="0"/>
              </a:rPr>
              <a:t>law firm </a:t>
            </a:r>
            <a:r>
              <a:rPr lang="en-GB" sz="2400" dirty="0">
                <a:latin typeface="Arial" pitchFamily="34" charset="0"/>
              </a:rPr>
              <a:t>which can begin to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compete with larger, more developed 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firms for better quality, higher value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work leading to greater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competitiveness and profitability 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>
                <a:latin typeface="Arial" pitchFamily="34" charset="0"/>
              </a:rPr>
              <a:t>The scale of a new firm may help to enable…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the new firm to be developed at an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acceptable economic cost to each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constituent firm</a:t>
            </a:r>
          </a:p>
          <a:p>
            <a:pPr>
              <a:buFont typeface="Wingdings" pitchFamily="2" charset="2"/>
              <a:buNone/>
            </a:pPr>
            <a:endParaRPr lang="en-GB" sz="2400" dirty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- which the individual firms could not on their own provide</a:t>
            </a:r>
            <a:r>
              <a:rPr lang="en-GB" sz="2400" dirty="0"/>
              <a:t> 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7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Arial" pitchFamily="34" charset="0"/>
              </a:rPr>
              <a:t>Resource </a:t>
            </a:r>
            <a:r>
              <a:rPr lang="en-GB" sz="2400" b="1" dirty="0">
                <a:latin typeface="Arial" pitchFamily="34" charset="0"/>
              </a:rPr>
              <a:t>to enable the new firm to…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800" dirty="0">
                <a:latin typeface="Arial" pitchFamily="34" charset="0"/>
              </a:rPr>
              <a:t>Attract and retain the best </a:t>
            </a:r>
          </a:p>
          <a:p>
            <a:pPr>
              <a:buFont typeface="Wingdings" pitchFamily="2" charset="2"/>
              <a:buNone/>
            </a:pPr>
            <a:r>
              <a:rPr lang="en-GB" sz="2800" dirty="0">
                <a:latin typeface="Arial" pitchFamily="34" charset="0"/>
              </a:rPr>
              <a:t>talent</a:t>
            </a:r>
            <a:endParaRPr lang="en-US" sz="2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0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SCOTT CONSULTING</a:t>
            </a: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Arial" pitchFamily="34" charset="0"/>
              </a:rPr>
              <a:t>Resource </a:t>
            </a:r>
            <a:r>
              <a:rPr lang="en-GB" sz="2400" b="1" dirty="0">
                <a:latin typeface="Arial" pitchFamily="34" charset="0"/>
              </a:rPr>
              <a:t>to enable the new firm to…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Provide clients with the depth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and breadth of expertise they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now require, where and when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they need it</a:t>
            </a:r>
            <a:r>
              <a:rPr lang="en-GB" sz="2400" b="1" dirty="0">
                <a:latin typeface="Arial" pitchFamily="34" charset="0"/>
              </a:rPr>
              <a:t> </a:t>
            </a:r>
            <a:endParaRPr lang="en-US" sz="2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922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1085</Words>
  <Application>Microsoft Office PowerPoint</Application>
  <PresentationFormat>On-screen Show (4:3)</PresentationFormat>
  <Paragraphs>238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Bitmap Image</vt:lpstr>
      <vt:lpstr>What makes for a successful merger?</vt:lpstr>
      <vt:lpstr>Putting mergers into context</vt:lpstr>
      <vt:lpstr>The essentials to success</vt:lpstr>
      <vt:lpstr>  Why merge?  </vt:lpstr>
      <vt:lpstr>Merge for the right reasons</vt:lpstr>
      <vt:lpstr>A Vision</vt:lpstr>
      <vt:lpstr>The scale of a new firm may help to enable…</vt:lpstr>
      <vt:lpstr>Resource to enable the new firm to…</vt:lpstr>
      <vt:lpstr>Resource to enable the new firm to…</vt:lpstr>
      <vt:lpstr>Resource to enable the new firm to…</vt:lpstr>
      <vt:lpstr>Resource to enable the new firm to…</vt:lpstr>
      <vt:lpstr>Developing the vision </vt:lpstr>
      <vt:lpstr>Ensure CULTURES are compatible</vt:lpstr>
      <vt:lpstr>Develop a strong business case</vt:lpstr>
      <vt:lpstr>Develop a strong financial case</vt:lpstr>
      <vt:lpstr>Dealing with potential ‘deal breakers’</vt:lpstr>
      <vt:lpstr>Potential ‘deal breakers’</vt:lpstr>
      <vt:lpstr>Partners</vt:lpstr>
      <vt:lpstr>Partners</vt:lpstr>
      <vt:lpstr>Name</vt:lpstr>
      <vt:lpstr>Goodwill </vt:lpstr>
      <vt:lpstr>Profit sharing</vt:lpstr>
      <vt:lpstr>Management positions</vt:lpstr>
      <vt:lpstr>Do your due diligence!</vt:lpstr>
      <vt:lpstr>A merger flowchart</vt:lpstr>
      <vt:lpstr>The merger process does not end on signing the agreement  </vt:lpstr>
      <vt:lpstr>Management and implementation</vt:lpstr>
      <vt:lpstr>Management and implementation </vt:lpstr>
      <vt:lpstr>Management and implementation </vt:lpstr>
      <vt:lpstr>Management and implementation</vt:lpstr>
      <vt:lpstr>The merger process needs to be managed</vt:lpstr>
      <vt:lpstr>Communicate, communicate, communicate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5</cp:revision>
  <dcterms:created xsi:type="dcterms:W3CDTF">2011-09-27T10:09:51Z</dcterms:created>
  <dcterms:modified xsi:type="dcterms:W3CDTF">2011-09-27T16:02:01Z</dcterms:modified>
</cp:coreProperties>
</file>